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86" r:id="rId3"/>
    <p:sldId id="277" r:id="rId4"/>
    <p:sldId id="280" r:id="rId5"/>
    <p:sldId id="281" r:id="rId6"/>
    <p:sldId id="284" r:id="rId7"/>
    <p:sldId id="285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21F"/>
    <a:srgbClr val="FE5C50"/>
    <a:srgbClr val="FFD904"/>
    <a:srgbClr val="E43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594" y="96"/>
      </p:cViewPr>
      <p:guideLst>
        <p:guide orient="horz" pos="436"/>
        <p:guide pos="3840"/>
        <p:guide pos="483"/>
        <p:guide pos="7423"/>
        <p:guide orient="horz" pos="4065"/>
        <p:guide orient="horz" pos="799"/>
        <p:guide orient="horz" pos="1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58" tIns="47779" rIns="95558" bIns="4777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58" tIns="47779" rIns="95558" bIns="47779" rtlCol="0"/>
          <a:lstStyle>
            <a:lvl1pPr algn="r">
              <a:defRPr sz="1200"/>
            </a:lvl1pPr>
          </a:lstStyle>
          <a:p>
            <a:fld id="{F1B9EA05-96B1-4317-AB47-1F0D88EE4E88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8" tIns="47779" rIns="95558" bIns="4777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5558" tIns="47779" rIns="95558" bIns="4777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5558" tIns="47779" rIns="95558" bIns="4777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5558" tIns="47779" rIns="95558" bIns="47779" rtlCol="0" anchor="b"/>
          <a:lstStyle>
            <a:lvl1pPr algn="r">
              <a:defRPr sz="1200"/>
            </a:lvl1pPr>
          </a:lstStyle>
          <a:p>
            <a:fld id="{D3628AF0-4759-400F-AF07-1D300F21B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63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36341" y="1782367"/>
            <a:ext cx="5335922" cy="5075633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9B096769-5965-4F01-B9A9-3980B7ADBFB9}"/>
              </a:ext>
            </a:extLst>
          </p:cNvPr>
          <p:cNvSpPr txBox="1">
            <a:spLocks/>
          </p:cNvSpPr>
          <p:nvPr userDrawn="1"/>
        </p:nvSpPr>
        <p:spPr>
          <a:xfrm>
            <a:off x="676656" y="6224986"/>
            <a:ext cx="4608576" cy="366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050" dirty="0">
                <a:latin typeface="Lato Thin" charset="0"/>
                <a:ea typeface="Lato Thin" charset="0"/>
                <a:cs typeface="Lato Thin" charset="0"/>
              </a:rPr>
              <a:t>Copyright ©  2017 Life Science Technology Inc.  All Rights Reserved</a:t>
            </a:r>
          </a:p>
        </p:txBody>
      </p:sp>
      <p:cxnSp>
        <p:nvCxnSpPr>
          <p:cNvPr id="11" name="직선 연결선[R] 10"/>
          <p:cNvCxnSpPr/>
          <p:nvPr userDrawn="1"/>
        </p:nvCxnSpPr>
        <p:spPr>
          <a:xfrm>
            <a:off x="766763" y="3038184"/>
            <a:ext cx="551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60180" y="1671015"/>
            <a:ext cx="10515600" cy="978142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4400" b="1" kern="1200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7" name="순서도: 처리 7">
            <a:extLst>
              <a:ext uri="{FF2B5EF4-FFF2-40B4-BE49-F238E27FC236}">
                <a16:creationId xmlns:a16="http://schemas.microsoft.com/office/drawing/2014/main" id="{6D94A5A6-2A2E-4766-945D-0C59C3F417F0}"/>
              </a:ext>
            </a:extLst>
          </p:cNvPr>
          <p:cNvSpPr/>
          <p:nvPr userDrawn="1"/>
        </p:nvSpPr>
        <p:spPr>
          <a:xfrm>
            <a:off x="9190626" y="225467"/>
            <a:ext cx="2704020" cy="47625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(</a:t>
            </a:r>
            <a:r>
              <a:rPr lang="ko-KR" altLang="en-US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주</a:t>
            </a:r>
            <a:r>
              <a:rPr lang="en-US" altLang="ko-KR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)</a:t>
            </a:r>
            <a:r>
              <a:rPr lang="ko-KR" altLang="en-US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라이프사이언스테크놀로지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0"/>
          </p:nvPr>
        </p:nvSpPr>
        <p:spPr>
          <a:xfrm>
            <a:off x="660180" y="1298108"/>
            <a:ext cx="6305550" cy="441205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1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0">
              <a:defRPr/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마스터 텍스트 스타일을 편집하려면 클릭</a:t>
            </a:r>
          </a:p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두 번째 수준</a:t>
            </a:r>
          </a:p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세 번째 수준</a:t>
            </a:r>
          </a:p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네 번째 수준</a:t>
            </a:r>
          </a:p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다섯 번째 수준</a:t>
            </a:r>
          </a:p>
        </p:txBody>
      </p:sp>
      <p:sp>
        <p:nvSpPr>
          <p:cNvPr id="23" name="텍스트 개체 틀 20"/>
          <p:cNvSpPr>
            <a:spLocks noGrp="1"/>
          </p:cNvSpPr>
          <p:nvPr>
            <p:ph type="body" sz="quarter" idx="11"/>
          </p:nvPr>
        </p:nvSpPr>
        <p:spPr>
          <a:xfrm>
            <a:off x="660179" y="3580750"/>
            <a:ext cx="6843279" cy="441205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2800" kern="1200" dirty="0" smtClean="0">
                <a:solidFill>
                  <a:schemeClr val="tx1"/>
                </a:solidFill>
                <a:latin typeface="Lato Medium" charset="0"/>
                <a:ea typeface="Lato Medium" charset="0"/>
                <a:cs typeface="Lato Medium" charset="0"/>
              </a:defRPr>
            </a:lvl1pPr>
            <a:lvl2pPr marL="0" indent="0">
              <a:defRPr/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마스터 텍스트 스타일을 편집하려면 클릭</a:t>
            </a:r>
          </a:p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두 번째 수준</a:t>
            </a:r>
          </a:p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세 번째 수준</a:t>
            </a:r>
          </a:p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네 번째 수준</a:t>
            </a:r>
          </a:p>
          <a:p>
            <a:pPr marL="0" lvl="0" algn="l" defTabSz="914400" rtl="0" eaLnBrk="1" latinLnBrk="1" hangingPunct="1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699266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AF5BCA6-4264-4E01-98ED-66685CDB3F71}"/>
              </a:ext>
            </a:extLst>
          </p:cNvPr>
          <p:cNvSpPr txBox="1">
            <a:spLocks/>
          </p:cNvSpPr>
          <p:nvPr userDrawn="1"/>
        </p:nvSpPr>
        <p:spPr>
          <a:xfrm>
            <a:off x="9151446" y="6453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914400" rtl="0" eaLnBrk="1" latinLnBrk="1" hangingPunct="1"/>
            <a:fld id="{858163F3-91BF-4DD0-9140-11A91AE31632}" type="slidenum">
              <a:rPr lang="ko-KR" altLang="en-US" sz="1200" kern="1200" smtClean="0">
                <a:solidFill>
                  <a:schemeClr val="tx1">
                    <a:tint val="7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pPr marL="0" algn="r" defTabSz="914400" rtl="0" eaLnBrk="1" latinLnBrk="1" hangingPunct="1"/>
              <a:t>‹#›</a:t>
            </a:fld>
            <a:endParaRPr lang="ko-KR" altLang="en-US" sz="1200" kern="1200" dirty="0">
              <a:solidFill>
                <a:schemeClr val="tx1">
                  <a:tint val="7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" name="순서도: 처리 7">
            <a:extLst>
              <a:ext uri="{FF2B5EF4-FFF2-40B4-BE49-F238E27FC236}">
                <a16:creationId xmlns:a16="http://schemas.microsoft.com/office/drawing/2014/main" id="{6D94A5A6-2A2E-4766-945D-0C59C3F417F0}"/>
              </a:ext>
            </a:extLst>
          </p:cNvPr>
          <p:cNvSpPr/>
          <p:nvPr userDrawn="1"/>
        </p:nvSpPr>
        <p:spPr>
          <a:xfrm>
            <a:off x="9190626" y="225467"/>
            <a:ext cx="2704020" cy="47625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(</a:t>
            </a:r>
            <a:r>
              <a:rPr lang="ko-KR" altLang="en-US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주</a:t>
            </a:r>
            <a:r>
              <a:rPr lang="en-US" altLang="ko-KR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)</a:t>
            </a:r>
            <a:r>
              <a:rPr lang="ko-KR" altLang="en-US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라이프사이언스테크놀로지</a:t>
            </a:r>
          </a:p>
        </p:txBody>
      </p:sp>
    </p:spTree>
    <p:extLst>
      <p:ext uri="{BB962C8B-B14F-4D97-AF65-F5344CB8AC3E}">
        <p14:creationId xmlns:p14="http://schemas.microsoft.com/office/powerpoint/2010/main" val="310771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EAF5BCA6-4264-4E01-98ED-66685CDB3F71}"/>
              </a:ext>
            </a:extLst>
          </p:cNvPr>
          <p:cNvSpPr txBox="1">
            <a:spLocks/>
          </p:cNvSpPr>
          <p:nvPr userDrawn="1"/>
        </p:nvSpPr>
        <p:spPr>
          <a:xfrm>
            <a:off x="9151446" y="6453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914400" rtl="0" eaLnBrk="1" latinLnBrk="1" hangingPunct="1"/>
            <a:fld id="{858163F3-91BF-4DD0-9140-11A91AE31632}" type="slidenum">
              <a:rPr lang="ko-KR" altLang="en-US" sz="1200" kern="1200" smtClean="0">
                <a:solidFill>
                  <a:schemeClr val="tx1">
                    <a:tint val="7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pPr marL="0" algn="r" defTabSz="914400" rtl="0" eaLnBrk="1" latinLnBrk="1" hangingPunct="1"/>
              <a:t>‹#›</a:t>
            </a:fld>
            <a:endParaRPr lang="ko-KR" altLang="en-US" sz="1200" kern="1200" dirty="0">
              <a:solidFill>
                <a:schemeClr val="tx1">
                  <a:tint val="7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902" y="363843"/>
            <a:ext cx="217170" cy="33299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5AAB4F0-3859-4B8C-8788-F1ADF7DF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281102"/>
            <a:ext cx="10515600" cy="534241"/>
          </a:xfrm>
        </p:spPr>
        <p:txBody>
          <a:bodyPr>
            <a:normAutofit/>
          </a:bodyPr>
          <a:lstStyle>
            <a:lvl1pPr>
              <a:defRPr lang="ko-KR" altLang="en-US" sz="2000" b="1" i="0" kern="120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766763" y="1502856"/>
            <a:ext cx="781928" cy="45719"/>
          </a:xfrm>
          <a:prstGeom prst="rect">
            <a:avLst/>
          </a:prstGeom>
          <a:solidFill>
            <a:srgbClr val="E4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 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6099295" y="1502856"/>
            <a:ext cx="781928" cy="45719"/>
          </a:xfrm>
          <a:prstGeom prst="rect">
            <a:avLst/>
          </a:prstGeom>
          <a:solidFill>
            <a:srgbClr val="E4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 </a:t>
            </a:r>
          </a:p>
        </p:txBody>
      </p:sp>
      <p:sp>
        <p:nvSpPr>
          <p:cNvPr id="25" name="텍스트 개체 틀 23"/>
          <p:cNvSpPr>
            <a:spLocks noGrp="1"/>
          </p:cNvSpPr>
          <p:nvPr>
            <p:ph type="body" sz="quarter" idx="10"/>
          </p:nvPr>
        </p:nvSpPr>
        <p:spPr>
          <a:xfrm>
            <a:off x="676656" y="1639121"/>
            <a:ext cx="4836638" cy="1681809"/>
          </a:xfr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1pPr>
            <a:lvl2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2pPr>
            <a:lvl3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3pPr>
            <a:lvl4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4pPr>
            <a:lvl5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27" name="텍스트 개체 틀 23"/>
          <p:cNvSpPr>
            <a:spLocks noGrp="1"/>
          </p:cNvSpPr>
          <p:nvPr>
            <p:ph type="body" sz="quarter" idx="11"/>
          </p:nvPr>
        </p:nvSpPr>
        <p:spPr>
          <a:xfrm>
            <a:off x="6024563" y="1639121"/>
            <a:ext cx="4836638" cy="1681809"/>
          </a:xfr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1pPr>
            <a:lvl2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2pPr>
            <a:lvl3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3pPr>
            <a:lvl4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4pPr>
            <a:lvl5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1200" b="0" i="0" kern="120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76275" y="1062412"/>
            <a:ext cx="4837113" cy="576262"/>
          </a:xfr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 smtClean="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 smtClean="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 smtClean="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 smtClean="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024088" y="1062412"/>
            <a:ext cx="4837113" cy="576262"/>
          </a:xfr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 smtClean="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 smtClean="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 smtClean="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 smtClean="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ko-KR" altLang="en-US" sz="1600" b="1" i="0" kern="120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3" name="순서도: 처리 7">
            <a:extLst>
              <a:ext uri="{FF2B5EF4-FFF2-40B4-BE49-F238E27FC236}">
                <a16:creationId xmlns:a16="http://schemas.microsoft.com/office/drawing/2014/main" id="{6D94A5A6-2A2E-4766-945D-0C59C3F417F0}"/>
              </a:ext>
            </a:extLst>
          </p:cNvPr>
          <p:cNvSpPr/>
          <p:nvPr userDrawn="1"/>
        </p:nvSpPr>
        <p:spPr>
          <a:xfrm>
            <a:off x="9190626" y="225467"/>
            <a:ext cx="2704020" cy="47625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(</a:t>
            </a:r>
            <a:r>
              <a:rPr lang="ko-KR" altLang="en-US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주</a:t>
            </a:r>
            <a:r>
              <a:rPr lang="en-US" altLang="ko-KR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)</a:t>
            </a:r>
            <a:r>
              <a:rPr lang="ko-KR" altLang="en-US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라이프사이언스테크놀로지</a:t>
            </a:r>
          </a:p>
        </p:txBody>
      </p:sp>
    </p:spTree>
    <p:extLst>
      <p:ext uri="{BB962C8B-B14F-4D97-AF65-F5344CB8AC3E}">
        <p14:creationId xmlns:p14="http://schemas.microsoft.com/office/powerpoint/2010/main" val="386925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902" y="363843"/>
            <a:ext cx="217170" cy="332994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15AAB4F0-3859-4B8C-8788-F1ADF7DF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281102"/>
            <a:ext cx="10515600" cy="534241"/>
          </a:xfrm>
        </p:spPr>
        <p:txBody>
          <a:bodyPr>
            <a:normAutofit/>
          </a:bodyPr>
          <a:lstStyle>
            <a:lvl1pPr>
              <a:defRPr lang="ko-KR" altLang="en-US" sz="2000" b="1" i="0" kern="120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EAF5BCA6-4264-4E01-98ED-66685CDB3F71}"/>
              </a:ext>
            </a:extLst>
          </p:cNvPr>
          <p:cNvSpPr txBox="1">
            <a:spLocks/>
          </p:cNvSpPr>
          <p:nvPr userDrawn="1"/>
        </p:nvSpPr>
        <p:spPr>
          <a:xfrm>
            <a:off x="9151446" y="6453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914400" rtl="0" eaLnBrk="1" latinLnBrk="1" hangingPunct="1"/>
            <a:fld id="{858163F3-91BF-4DD0-9140-11A91AE31632}" type="slidenum">
              <a:rPr lang="ko-KR" altLang="en-US" sz="1200" kern="1200" smtClean="0">
                <a:solidFill>
                  <a:schemeClr val="tx1">
                    <a:tint val="7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pPr marL="0" algn="r" defTabSz="914400" rtl="0" eaLnBrk="1" latinLnBrk="1" hangingPunct="1"/>
              <a:t>‹#›</a:t>
            </a:fld>
            <a:endParaRPr lang="ko-KR" altLang="en-US" sz="1200" kern="1200" dirty="0">
              <a:solidFill>
                <a:schemeClr val="tx1">
                  <a:tint val="7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텍스트 개체 틀 23"/>
          <p:cNvSpPr>
            <a:spLocks noGrp="1"/>
          </p:cNvSpPr>
          <p:nvPr>
            <p:ph type="body" sz="quarter" idx="10"/>
          </p:nvPr>
        </p:nvSpPr>
        <p:spPr>
          <a:xfrm>
            <a:off x="676656" y="1006879"/>
            <a:ext cx="11217990" cy="1681809"/>
          </a:xfrm>
        </p:spPr>
        <p:txBody>
          <a:bodyPr>
            <a:noAutofit/>
          </a:bodyPr>
          <a:lstStyle>
            <a:lvl1pPr marL="285750" indent="-285750" algn="l" defTabSz="914400" rtl="0" eaLnBrk="1" latin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 lang="ko-KR" altLang="en-US" sz="1400" b="0" i="0" kern="1200" dirty="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1pPr>
            <a:lvl2pPr marL="285750" indent="-285750" algn="l" defTabSz="914400" rtl="0" eaLnBrk="1" latin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 lang="ko-KR" altLang="en-US" sz="1400" b="0" i="0" kern="1200" dirty="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2pPr>
            <a:lvl3pPr marL="285750" indent="-285750" algn="l" defTabSz="914400" rtl="0" eaLnBrk="1" latin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 lang="ko-KR" altLang="en-US" sz="1400" b="0" i="0" kern="1200" dirty="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3pPr>
            <a:lvl4pPr marL="285750" indent="-285750" algn="l" defTabSz="914400" rtl="0" eaLnBrk="1" latin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 lang="ko-KR" altLang="en-US" sz="1400" b="0" i="0" kern="1200" dirty="0" smtClean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4pPr>
            <a:lvl5pPr marL="285750" indent="-285750" algn="l" defTabSz="914400" rtl="0" eaLnBrk="1" latin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 lang="ko-KR" altLang="en-US" sz="1400" b="0" i="0" kern="120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7" name="순서도: 처리 7">
            <a:extLst>
              <a:ext uri="{FF2B5EF4-FFF2-40B4-BE49-F238E27FC236}">
                <a16:creationId xmlns:a16="http://schemas.microsoft.com/office/drawing/2014/main" id="{6D94A5A6-2A2E-4766-945D-0C59C3F417F0}"/>
              </a:ext>
            </a:extLst>
          </p:cNvPr>
          <p:cNvSpPr/>
          <p:nvPr userDrawn="1"/>
        </p:nvSpPr>
        <p:spPr>
          <a:xfrm>
            <a:off x="9190626" y="225467"/>
            <a:ext cx="2704020" cy="47625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(</a:t>
            </a:r>
            <a:r>
              <a:rPr lang="ko-KR" altLang="en-US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주</a:t>
            </a:r>
            <a:r>
              <a:rPr lang="en-US" altLang="ko-KR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)</a:t>
            </a:r>
            <a:r>
              <a:rPr lang="ko-KR" altLang="en-US" sz="11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라이프사이언스테크놀로지</a:t>
            </a:r>
          </a:p>
        </p:txBody>
      </p:sp>
    </p:spTree>
    <p:extLst>
      <p:ext uri="{BB962C8B-B14F-4D97-AF65-F5344CB8AC3E}">
        <p14:creationId xmlns:p14="http://schemas.microsoft.com/office/powerpoint/2010/main" val="375716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604BC6-B411-44D9-AF6A-938FECFE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605F54-FDCB-451D-B02E-90B751F52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02BA1-A2DC-4D0E-A5E9-8D795B8DB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6411A-C48E-334D-8015-65D93D333D3B}" type="datetime1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E4D60-72D5-469B-96C4-0E2DCF76B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520CC8-12A3-4D94-9959-21410BAFD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163F3-91BF-4DD0-9140-11A91AE31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9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HVI </a:t>
            </a:r>
            <a:r>
              <a:rPr lang="ko-KR" altLang="en-US" dirty="0"/>
              <a:t>센서 사용방법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Corporate Drawings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0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78AA63-2E1D-4381-BD40-97B797242D19}"/>
              </a:ext>
            </a:extLst>
          </p:cNvPr>
          <p:cNvSpPr/>
          <p:nvPr/>
        </p:nvSpPr>
        <p:spPr>
          <a:xfrm>
            <a:off x="270076" y="1823477"/>
            <a:ext cx="2437564" cy="1361683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42653-B7D1-4914-8E24-9ED5BDD37010}"/>
              </a:ext>
            </a:extLst>
          </p:cNvPr>
          <p:cNvSpPr txBox="1"/>
          <p:nvPr/>
        </p:nvSpPr>
        <p:spPr>
          <a:xfrm>
            <a:off x="5450840" y="2062480"/>
            <a:ext cx="6649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MCU </a:t>
            </a:r>
            <a:r>
              <a:rPr lang="ko-KR" altLang="en-US" dirty="0"/>
              <a:t>기준 셋팅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GPIO Setting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ADDR pin : Out mode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IRQ pin  : Out mode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I2C Setting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SPI Master mode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Data Size : 7bit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I2C Speed : 400KHz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398E6-7F66-4DB5-B0D4-010C06ABD734}"/>
              </a:ext>
            </a:extLst>
          </p:cNvPr>
          <p:cNvSpPr txBox="1"/>
          <p:nvPr/>
        </p:nvSpPr>
        <p:spPr>
          <a:xfrm>
            <a:off x="270076" y="142754"/>
            <a:ext cx="5697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MPR121Q </a:t>
            </a:r>
            <a:r>
              <a:rPr lang="ko-KR" altLang="en-US" sz="3200" dirty="0"/>
              <a:t>사용</a:t>
            </a:r>
            <a:r>
              <a:rPr lang="en-US" altLang="ko-KR" sz="3200" dirty="0"/>
              <a:t>(STM32F </a:t>
            </a:r>
            <a:r>
              <a:rPr lang="ko-KR" altLang="en-US" sz="3200" dirty="0"/>
              <a:t>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5CA514-22C2-4049-A6E7-21094F4B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94" y="1245576"/>
            <a:ext cx="4691491" cy="38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05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78AA63-2E1D-4381-BD40-97B797242D19}"/>
              </a:ext>
            </a:extLst>
          </p:cNvPr>
          <p:cNvSpPr/>
          <p:nvPr/>
        </p:nvSpPr>
        <p:spPr>
          <a:xfrm>
            <a:off x="209116" y="3185160"/>
            <a:ext cx="2437564" cy="1361683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42653-B7D1-4914-8E24-9ED5BDD37010}"/>
              </a:ext>
            </a:extLst>
          </p:cNvPr>
          <p:cNvSpPr txBox="1"/>
          <p:nvPr/>
        </p:nvSpPr>
        <p:spPr>
          <a:xfrm>
            <a:off x="5450840" y="2062480"/>
            <a:ext cx="6649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MCU </a:t>
            </a:r>
            <a:r>
              <a:rPr lang="ko-KR" altLang="en-US" dirty="0"/>
              <a:t>기준 셋팅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MPR ADDR PIN 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ADDR PIN </a:t>
            </a:r>
            <a:r>
              <a:rPr lang="ko-KR" altLang="en-US" dirty="0"/>
              <a:t>을 </a:t>
            </a:r>
            <a:r>
              <a:rPr lang="en-US" altLang="ko-KR" dirty="0"/>
              <a:t>LOW</a:t>
            </a:r>
            <a:r>
              <a:rPr lang="ko-KR" altLang="en-US" dirty="0"/>
              <a:t>로 셋 하여 </a:t>
            </a:r>
            <a:r>
              <a:rPr lang="en-US" altLang="ko-KR" dirty="0"/>
              <a:t>I2C Address</a:t>
            </a:r>
            <a:r>
              <a:rPr lang="ko-KR" altLang="en-US" dirty="0"/>
              <a:t>를 </a:t>
            </a:r>
            <a:r>
              <a:rPr lang="en-US" altLang="ko-KR" dirty="0"/>
              <a:t>0x5A</a:t>
            </a:r>
            <a:r>
              <a:rPr lang="ko-KR" altLang="en-US" dirty="0"/>
              <a:t>셋팅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Soft Reset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데이터를 </a:t>
            </a:r>
            <a:r>
              <a:rPr lang="en-US" altLang="ko-KR" dirty="0"/>
              <a:t>read</a:t>
            </a:r>
            <a:r>
              <a:rPr lang="ko-KR" altLang="en-US" dirty="0" err="1"/>
              <a:t>하기전</a:t>
            </a:r>
            <a:r>
              <a:rPr lang="ko-KR" altLang="en-US" dirty="0"/>
              <a:t> 초기화 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Register Address : 0x80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Setting data : 0x63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398E6-7F66-4DB5-B0D4-010C06ABD734}"/>
              </a:ext>
            </a:extLst>
          </p:cNvPr>
          <p:cNvSpPr txBox="1"/>
          <p:nvPr/>
        </p:nvSpPr>
        <p:spPr>
          <a:xfrm>
            <a:off x="270076" y="142754"/>
            <a:ext cx="5697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MPR121Q </a:t>
            </a:r>
            <a:r>
              <a:rPr lang="ko-KR" altLang="en-US" sz="3200" dirty="0"/>
              <a:t>사용</a:t>
            </a:r>
            <a:r>
              <a:rPr lang="en-US" altLang="ko-KR" sz="3200" dirty="0"/>
              <a:t>(STM32F </a:t>
            </a:r>
            <a:r>
              <a:rPr lang="ko-KR" altLang="en-US" sz="3200" dirty="0"/>
              <a:t>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5CA514-22C2-4049-A6E7-21094F4B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94" y="1245576"/>
            <a:ext cx="4691491" cy="38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0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78AA63-2E1D-4381-BD40-97B797242D19}"/>
              </a:ext>
            </a:extLst>
          </p:cNvPr>
          <p:cNvSpPr/>
          <p:nvPr/>
        </p:nvSpPr>
        <p:spPr>
          <a:xfrm>
            <a:off x="195048" y="4634132"/>
            <a:ext cx="2437564" cy="584775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398E6-7F66-4DB5-B0D4-010C06ABD734}"/>
              </a:ext>
            </a:extLst>
          </p:cNvPr>
          <p:cNvSpPr txBox="1"/>
          <p:nvPr/>
        </p:nvSpPr>
        <p:spPr>
          <a:xfrm>
            <a:off x="270076" y="142754"/>
            <a:ext cx="5697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MPR121Q </a:t>
            </a:r>
            <a:r>
              <a:rPr lang="ko-KR" altLang="en-US" sz="3200" dirty="0"/>
              <a:t>사용</a:t>
            </a:r>
            <a:r>
              <a:rPr lang="en-US" altLang="ko-KR" sz="3200" dirty="0"/>
              <a:t>(STM32F </a:t>
            </a:r>
            <a:r>
              <a:rPr lang="ko-KR" altLang="en-US" sz="3200" dirty="0"/>
              <a:t>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5CA514-22C2-4049-A6E7-21094F4B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94" y="1245576"/>
            <a:ext cx="4691491" cy="38791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CA7E06-3543-4FA2-9F0E-A1E52B630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66299"/>
              </p:ext>
            </p:extLst>
          </p:nvPr>
        </p:nvGraphicFramePr>
        <p:xfrm>
          <a:off x="5555511" y="727529"/>
          <a:ext cx="6366413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7846">
                  <a:extLst>
                    <a:ext uri="{9D8B030D-6E8A-4147-A177-3AD203B41FA5}">
                      <a16:colId xmlns:a16="http://schemas.microsoft.com/office/drawing/2014/main" val="431944299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2010729591"/>
                    </a:ext>
                  </a:extLst>
                </a:gridCol>
                <a:gridCol w="1706881">
                  <a:extLst>
                    <a:ext uri="{9D8B030D-6E8A-4147-A177-3AD203B41FA5}">
                      <a16:colId xmlns:a16="http://schemas.microsoft.com/office/drawing/2014/main" val="2029629408"/>
                    </a:ext>
                  </a:extLst>
                </a:gridCol>
              </a:tblGrid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Setting Data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01904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MHD Rising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0x2B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196872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NHD Amount Rising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0x2C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095629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NCL Rising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0x2D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396369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FDL Rising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0x2E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310027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MHD Falling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0x2F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32703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NHD Amount Falling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07361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NCL Falling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487444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FDL Falling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074005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NHD Amount Touched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766506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NCL Touched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15617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FDL Touched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66191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Debounce</a:t>
                      </a:r>
                      <a:r>
                        <a:rPr lang="en-US" altLang="ko-KR" dirty="0"/>
                        <a:t> Touch &amp; Release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0x5B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578747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Filter/Global CDC Configuration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0x5C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53353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Filter/Global CDT Configuration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0x5D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968189"/>
                  </a:ext>
                </a:extLst>
              </a:tr>
              <a:tr h="3473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Electrode Configuration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0x5E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0x8F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83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3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78AA63-2E1D-4381-BD40-97B797242D19}"/>
              </a:ext>
            </a:extLst>
          </p:cNvPr>
          <p:cNvSpPr/>
          <p:nvPr/>
        </p:nvSpPr>
        <p:spPr>
          <a:xfrm>
            <a:off x="2792882" y="1862797"/>
            <a:ext cx="2292175" cy="1273471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398E6-7F66-4DB5-B0D4-010C06ABD734}"/>
              </a:ext>
            </a:extLst>
          </p:cNvPr>
          <p:cNvSpPr txBox="1"/>
          <p:nvPr/>
        </p:nvSpPr>
        <p:spPr>
          <a:xfrm>
            <a:off x="270076" y="142754"/>
            <a:ext cx="5697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MPR121Q </a:t>
            </a:r>
            <a:r>
              <a:rPr lang="ko-KR" altLang="en-US" sz="3200" dirty="0"/>
              <a:t>사용</a:t>
            </a:r>
            <a:r>
              <a:rPr lang="en-US" altLang="ko-KR" sz="3200" dirty="0"/>
              <a:t>(STM32F </a:t>
            </a:r>
            <a:r>
              <a:rPr lang="ko-KR" altLang="en-US" sz="3200" dirty="0"/>
              <a:t>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5CA514-22C2-4049-A6E7-21094F4B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94" y="1245576"/>
            <a:ext cx="4691491" cy="38791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CA7E06-3543-4FA2-9F0E-A1E52B630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055570"/>
              </p:ext>
            </p:extLst>
          </p:nvPr>
        </p:nvGraphicFramePr>
        <p:xfrm>
          <a:off x="5151258" y="793729"/>
          <a:ext cx="6951093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06">
                  <a:extLst>
                    <a:ext uri="{9D8B030D-6E8A-4147-A177-3AD203B41FA5}">
                      <a16:colId xmlns:a16="http://schemas.microsoft.com/office/drawing/2014/main" val="431944299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2010729591"/>
                    </a:ext>
                  </a:extLst>
                </a:gridCol>
                <a:gridCol w="3010015">
                  <a:extLst>
                    <a:ext uri="{9D8B030D-6E8A-4147-A177-3AD203B41FA5}">
                      <a16:colId xmlns:a16="http://schemas.microsoft.com/office/drawing/2014/main" val="733988104"/>
                    </a:ext>
                  </a:extLst>
                </a:gridCol>
                <a:gridCol w="909805">
                  <a:extLst>
                    <a:ext uri="{9D8B030D-6E8A-4147-A177-3AD203B41FA5}">
                      <a16:colId xmlns:a16="http://schemas.microsoft.com/office/drawing/2014/main" val="3620871247"/>
                    </a:ext>
                  </a:extLst>
                </a:gridCol>
              </a:tblGrid>
              <a:tr h="2529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Address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Address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01904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ELE0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ELE7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196872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ELE0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ELE7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095629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ELE1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ELE8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0x14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396369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ELE1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ELE8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0x15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310027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ELE2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ELE9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32703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ELE2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ELE9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07361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ELE3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ELE10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0x18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487444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ELE3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ELE10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0x19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074005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ELE4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ELE11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0x1A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766506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ELE4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ELE11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15617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ELE5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ELE12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0x1A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66191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ELE5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0x0F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ELE12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578747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ELE6 Electrode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ELEPROX Electrode Filtered Data LSB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0x1C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75546"/>
                  </a:ext>
                </a:extLst>
              </a:tr>
              <a:tr h="210813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200" dirty="0"/>
                        <a:t>ELE6 Electrode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ELEPROX Electrode Filtered Data MSB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0x1D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9972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0C61B83-3170-479F-BE0C-91BC1B11FAB7}"/>
              </a:ext>
            </a:extLst>
          </p:cNvPr>
          <p:cNvSpPr txBox="1"/>
          <p:nvPr/>
        </p:nvSpPr>
        <p:spPr>
          <a:xfrm>
            <a:off x="5230037" y="5219436"/>
            <a:ext cx="664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Initial  Data Average(30ea)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각 채널 별 데이터를 </a:t>
            </a:r>
            <a:r>
              <a:rPr lang="en-US" altLang="ko-KR" dirty="0"/>
              <a:t>30</a:t>
            </a:r>
            <a:r>
              <a:rPr lang="ko-KR" altLang="en-US" dirty="0"/>
              <a:t>개 데이터로 평균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450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5CA514-22C2-4049-A6E7-21094F4B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0" y="777832"/>
            <a:ext cx="4408708" cy="3645348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78AA63-2E1D-4381-BD40-97B797242D19}"/>
              </a:ext>
            </a:extLst>
          </p:cNvPr>
          <p:cNvSpPr/>
          <p:nvPr/>
        </p:nvSpPr>
        <p:spPr>
          <a:xfrm>
            <a:off x="2454948" y="2600506"/>
            <a:ext cx="2111170" cy="1241182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398E6-7F66-4DB5-B0D4-010C06ABD734}"/>
              </a:ext>
            </a:extLst>
          </p:cNvPr>
          <p:cNvSpPr txBox="1"/>
          <p:nvPr/>
        </p:nvSpPr>
        <p:spPr>
          <a:xfrm>
            <a:off x="270076" y="142754"/>
            <a:ext cx="5697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MPR121Q </a:t>
            </a:r>
            <a:r>
              <a:rPr lang="ko-KR" altLang="en-US" sz="3200" dirty="0"/>
              <a:t>사용</a:t>
            </a:r>
            <a:r>
              <a:rPr lang="en-US" altLang="ko-KR" sz="3200" dirty="0"/>
              <a:t>(STM32F </a:t>
            </a:r>
            <a:r>
              <a:rPr lang="ko-KR" altLang="en-US" sz="3200" dirty="0"/>
              <a:t>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61B83-3170-479F-BE0C-91BC1B11FAB7}"/>
              </a:ext>
            </a:extLst>
          </p:cNvPr>
          <p:cNvSpPr txBox="1"/>
          <p:nvPr/>
        </p:nvSpPr>
        <p:spPr>
          <a:xfrm>
            <a:off x="5180386" y="692949"/>
            <a:ext cx="664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Read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Data Read</a:t>
            </a:r>
            <a:r>
              <a:rPr lang="ko-KR" altLang="en-US" dirty="0"/>
              <a:t>는 </a:t>
            </a:r>
            <a:r>
              <a:rPr lang="en-US" altLang="ko-KR" dirty="0"/>
              <a:t>Initial Data Read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 Conversion(</a:t>
            </a:r>
            <a:r>
              <a:rPr lang="ko-KR" altLang="en-US" dirty="0"/>
              <a:t>각 채널별로 동작</a:t>
            </a:r>
            <a:r>
              <a:rPr lang="en-US" altLang="ko-K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평균데이터 </a:t>
            </a:r>
            <a:r>
              <a:rPr lang="en-US" altLang="ko-KR" dirty="0"/>
              <a:t>– </a:t>
            </a:r>
            <a:r>
              <a:rPr lang="ko-KR" altLang="en-US" dirty="0"/>
              <a:t>측정데이터</a:t>
            </a:r>
            <a:endParaRPr lang="en-US" alt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1BC8A34-B15E-46AB-A17D-9087BBF5B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18" y="2188720"/>
            <a:ext cx="3868239" cy="16143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FDF61E2-23F1-4260-AD80-8CD2244EE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79" y="4094924"/>
            <a:ext cx="5585258" cy="247911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AE42BA2-8285-46F7-9237-426B19FEE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9" y="4606643"/>
            <a:ext cx="3131606" cy="18674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7089565-38AF-4B62-B268-DA40EAD1530C}"/>
              </a:ext>
            </a:extLst>
          </p:cNvPr>
          <p:cNvSpPr txBox="1"/>
          <p:nvPr/>
        </p:nvSpPr>
        <p:spPr>
          <a:xfrm>
            <a:off x="1604623" y="6457050"/>
            <a:ext cx="102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Data Read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1BD724-9936-4F68-BD24-8D8F39724ADD}"/>
              </a:ext>
            </a:extLst>
          </p:cNvPr>
          <p:cNvSpPr txBox="1"/>
          <p:nvPr/>
        </p:nvSpPr>
        <p:spPr>
          <a:xfrm>
            <a:off x="7823607" y="653323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각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채널별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자리수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487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C1AC2-2AC4-48AB-8EBC-65A892E29AB3}"/>
              </a:ext>
            </a:extLst>
          </p:cNvPr>
          <p:cNvSpPr txBox="1"/>
          <p:nvPr/>
        </p:nvSpPr>
        <p:spPr>
          <a:xfrm>
            <a:off x="2758484" y="2844225"/>
            <a:ext cx="6120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ADS1x9xECG FE Rev A </a:t>
            </a:r>
            <a:r>
              <a:rPr lang="ko-KR" altLang="en-US" sz="3200" dirty="0"/>
              <a:t>연결방법</a:t>
            </a:r>
          </a:p>
        </p:txBody>
      </p:sp>
    </p:spTree>
    <p:extLst>
      <p:ext uri="{BB962C8B-B14F-4D97-AF65-F5344CB8AC3E}">
        <p14:creationId xmlns:p14="http://schemas.microsoft.com/office/powerpoint/2010/main" val="338530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7398E6-7F66-4DB5-B0D4-010C06ABD734}"/>
              </a:ext>
            </a:extLst>
          </p:cNvPr>
          <p:cNvSpPr txBox="1"/>
          <p:nvPr/>
        </p:nvSpPr>
        <p:spPr>
          <a:xfrm>
            <a:off x="270076" y="142754"/>
            <a:ext cx="507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ADS1292 SPI </a:t>
            </a:r>
            <a:r>
              <a:rPr lang="ko-KR" altLang="en-US" sz="3200" dirty="0"/>
              <a:t>및 </a:t>
            </a:r>
            <a:r>
              <a:rPr lang="en-US" altLang="ko-KR" sz="3200" dirty="0"/>
              <a:t>DATA PIN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8CD43-CC65-4F06-80F5-D6C3EB0FB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6056" y="1517227"/>
            <a:ext cx="5098061" cy="3823546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B4AE6F-FC7F-41C4-9D8D-0BA671769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9274"/>
              </p:ext>
            </p:extLst>
          </p:nvPr>
        </p:nvGraphicFramePr>
        <p:xfrm>
          <a:off x="6273800" y="1134531"/>
          <a:ext cx="2802467" cy="48217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771591594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2385326508"/>
                    </a:ext>
                  </a:extLst>
                </a:gridCol>
              </a:tblGrid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13857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빨강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Vcc</a:t>
                      </a:r>
                      <a:r>
                        <a:rPr lang="en-US" altLang="ko-KR" dirty="0"/>
                        <a:t>(3.3v)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00988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주황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SPI_CLK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43731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노랑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SPI_MISO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79849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초록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SPI_MOSI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436713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파랑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156302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보라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RESET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140205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START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8906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흰색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SPI_CSN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43135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검은색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DGND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483051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2BC0B0-593A-4FB9-A248-49038091A59E}"/>
              </a:ext>
            </a:extLst>
          </p:cNvPr>
          <p:cNvSpPr/>
          <p:nvPr/>
        </p:nvSpPr>
        <p:spPr>
          <a:xfrm>
            <a:off x="746055" y="3064933"/>
            <a:ext cx="1307112" cy="18965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1674347-7959-4734-9CEE-9BA79E7A944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2053167" y="3545416"/>
            <a:ext cx="4220633" cy="467784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11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192C79-0C92-4456-8766-45567047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1496" y="213532"/>
            <a:ext cx="3083983" cy="4111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398E6-7F66-4DB5-B0D4-010C06ABD734}"/>
              </a:ext>
            </a:extLst>
          </p:cNvPr>
          <p:cNvSpPr txBox="1"/>
          <p:nvPr/>
        </p:nvSpPr>
        <p:spPr>
          <a:xfrm>
            <a:off x="270076" y="142754"/>
            <a:ext cx="421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ADS1292 </a:t>
            </a:r>
            <a:r>
              <a:rPr lang="ko-KR" altLang="en-US" sz="3200" dirty="0"/>
              <a:t>전극 </a:t>
            </a:r>
            <a:r>
              <a:rPr lang="ko-KR" altLang="en-US" sz="3200" dirty="0" err="1"/>
              <a:t>연결법</a:t>
            </a:r>
            <a:endParaRPr lang="ko-KR" altLang="en-US" sz="32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B4AE6F-FC7F-41C4-9D8D-0BA671769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381762"/>
              </p:ext>
            </p:extLst>
          </p:nvPr>
        </p:nvGraphicFramePr>
        <p:xfrm>
          <a:off x="5541433" y="1240364"/>
          <a:ext cx="5892800" cy="24108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8084">
                  <a:extLst>
                    <a:ext uri="{9D8B030D-6E8A-4147-A177-3AD203B41FA5}">
                      <a16:colId xmlns:a16="http://schemas.microsoft.com/office/drawing/2014/main" val="2771591594"/>
                    </a:ext>
                  </a:extLst>
                </a:gridCol>
                <a:gridCol w="1501572">
                  <a:extLst>
                    <a:ext uri="{9D8B030D-6E8A-4147-A177-3AD203B41FA5}">
                      <a16:colId xmlns:a16="http://schemas.microsoft.com/office/drawing/2014/main" val="2385326508"/>
                    </a:ext>
                  </a:extLst>
                </a:gridCol>
                <a:gridCol w="1259011">
                  <a:extLst>
                    <a:ext uri="{9D8B030D-6E8A-4147-A177-3AD203B41FA5}">
                      <a16:colId xmlns:a16="http://schemas.microsoft.com/office/drawing/2014/main" val="3222753209"/>
                    </a:ext>
                  </a:extLst>
                </a:gridCol>
                <a:gridCol w="1744133">
                  <a:extLst>
                    <a:ext uri="{9D8B030D-6E8A-4147-A177-3AD203B41FA5}">
                      <a16:colId xmlns:a16="http://schemas.microsoft.com/office/drawing/2014/main" val="701205530"/>
                    </a:ext>
                  </a:extLst>
                </a:gridCol>
              </a:tblGrid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부착위치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묶어도 </a:t>
                      </a:r>
                      <a:r>
                        <a:rPr lang="ko-KR" altLang="en-US" dirty="0" err="1"/>
                        <a:t>되는핀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13857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빨강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00988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파랑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953041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노랑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79849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검은색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ERA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483051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2BC0B0-593A-4FB9-A248-49038091A59E}"/>
              </a:ext>
            </a:extLst>
          </p:cNvPr>
          <p:cNvSpPr/>
          <p:nvPr/>
        </p:nvSpPr>
        <p:spPr>
          <a:xfrm>
            <a:off x="932322" y="1422400"/>
            <a:ext cx="1091211" cy="1291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1674347-7959-4734-9CEE-9BA79E7A944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023533" y="2067984"/>
            <a:ext cx="3517900" cy="377822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00BFD5A-B555-4F81-AAF7-08AFAD1CB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212166"/>
            <a:ext cx="3018367" cy="2263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8D9D33-A3DB-45F6-8CE1-8A2C1EC44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67" y="4212166"/>
            <a:ext cx="3018367" cy="2263775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D2D0C0E-D6E5-4F13-B9CC-CA7939587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76663"/>
              </p:ext>
            </p:extLst>
          </p:nvPr>
        </p:nvGraphicFramePr>
        <p:xfrm>
          <a:off x="5541433" y="3946524"/>
          <a:ext cx="5892800" cy="24108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8084">
                  <a:extLst>
                    <a:ext uri="{9D8B030D-6E8A-4147-A177-3AD203B41FA5}">
                      <a16:colId xmlns:a16="http://schemas.microsoft.com/office/drawing/2014/main" val="2771591594"/>
                    </a:ext>
                  </a:extLst>
                </a:gridCol>
                <a:gridCol w="1501572">
                  <a:extLst>
                    <a:ext uri="{9D8B030D-6E8A-4147-A177-3AD203B41FA5}">
                      <a16:colId xmlns:a16="http://schemas.microsoft.com/office/drawing/2014/main" val="2385326508"/>
                    </a:ext>
                  </a:extLst>
                </a:gridCol>
                <a:gridCol w="1259011">
                  <a:extLst>
                    <a:ext uri="{9D8B030D-6E8A-4147-A177-3AD203B41FA5}">
                      <a16:colId xmlns:a16="http://schemas.microsoft.com/office/drawing/2014/main" val="3222753209"/>
                    </a:ext>
                  </a:extLst>
                </a:gridCol>
                <a:gridCol w="1744133">
                  <a:extLst>
                    <a:ext uri="{9D8B030D-6E8A-4147-A177-3AD203B41FA5}">
                      <a16:colId xmlns:a16="http://schemas.microsoft.com/office/drawing/2014/main" val="701205530"/>
                    </a:ext>
                  </a:extLst>
                </a:gridCol>
              </a:tblGrid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부착위치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묶어도 </a:t>
                      </a:r>
                      <a:r>
                        <a:rPr lang="ko-KR" altLang="en-US" dirty="0" err="1"/>
                        <a:t>되는핀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13857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검은색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00988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빨간색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953041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갈색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79849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흰색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ERA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483051"/>
                  </a:ext>
                </a:extLst>
              </a:tr>
            </a:tbl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F53D536-8F1C-46F4-B5D5-10F3D4E3309D}"/>
              </a:ext>
            </a:extLst>
          </p:cNvPr>
          <p:cNvSpPr/>
          <p:nvPr/>
        </p:nvSpPr>
        <p:spPr>
          <a:xfrm>
            <a:off x="220134" y="4399494"/>
            <a:ext cx="1350434" cy="19579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3FF3F74-01B5-4C62-A104-5E7DC556F30F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1570568" y="5151966"/>
            <a:ext cx="3970865" cy="226486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53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7398E6-7F66-4DB5-B0D4-010C06ABD734}"/>
              </a:ext>
            </a:extLst>
          </p:cNvPr>
          <p:cNvSpPr txBox="1"/>
          <p:nvPr/>
        </p:nvSpPr>
        <p:spPr>
          <a:xfrm>
            <a:off x="270076" y="142754"/>
            <a:ext cx="5625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ADS1292 ST</a:t>
            </a:r>
            <a:r>
              <a:rPr lang="ko-KR" altLang="en-US" sz="3200" dirty="0"/>
              <a:t>기반 테스트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F7FAC2-B618-4D0C-B1C4-FD7D30F5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360" y="1058280"/>
            <a:ext cx="4455001" cy="15917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C9E751-87AB-4085-9048-7206E813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69" y="4278074"/>
            <a:ext cx="3840692" cy="1521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0951C8-697E-4D48-AE2B-32AC37837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3" y="4472982"/>
            <a:ext cx="6319794" cy="11954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D8907A-B6CA-49B0-B9D7-5D70F6EFF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6" y="859313"/>
            <a:ext cx="3031067" cy="2273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CAC3F4-D85F-4A66-9FAF-EBEDFC4F8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370" y="859314"/>
            <a:ext cx="3033763" cy="227330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B00C2C6-AFC2-4F98-881B-C1DA9ADC794A}"/>
              </a:ext>
            </a:extLst>
          </p:cNvPr>
          <p:cNvSpPr/>
          <p:nvPr/>
        </p:nvSpPr>
        <p:spPr>
          <a:xfrm>
            <a:off x="2408767" y="1485899"/>
            <a:ext cx="892376" cy="844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B669B3-1E7B-4091-BB84-BB277DCA8BA6}"/>
              </a:ext>
            </a:extLst>
          </p:cNvPr>
          <p:cNvSpPr/>
          <p:nvPr/>
        </p:nvSpPr>
        <p:spPr>
          <a:xfrm>
            <a:off x="5157251" y="1341966"/>
            <a:ext cx="892376" cy="844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335FFAD-1FEF-4043-BA39-A7AD09A705D2}"/>
              </a:ext>
            </a:extLst>
          </p:cNvPr>
          <p:cNvSpPr/>
          <p:nvPr/>
        </p:nvSpPr>
        <p:spPr>
          <a:xfrm>
            <a:off x="7625285" y="2120900"/>
            <a:ext cx="2437348" cy="3132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0D58EAF-43C1-4C69-8A9F-0FB19B57047B}"/>
              </a:ext>
            </a:extLst>
          </p:cNvPr>
          <p:cNvSpPr/>
          <p:nvPr/>
        </p:nvSpPr>
        <p:spPr>
          <a:xfrm>
            <a:off x="7625285" y="4428067"/>
            <a:ext cx="1810815" cy="2370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3996E7F-F530-494A-A5BA-F80EDFF08DC5}"/>
              </a:ext>
            </a:extLst>
          </p:cNvPr>
          <p:cNvSpPr/>
          <p:nvPr/>
        </p:nvSpPr>
        <p:spPr>
          <a:xfrm>
            <a:off x="7693018" y="5223933"/>
            <a:ext cx="2517782" cy="2370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13F0D-2ABB-4251-A2D2-87D4ED92F0CD}"/>
              </a:ext>
            </a:extLst>
          </p:cNvPr>
          <p:cNvSpPr txBox="1"/>
          <p:nvPr/>
        </p:nvSpPr>
        <p:spPr>
          <a:xfrm>
            <a:off x="315510" y="3112868"/>
            <a:ext cx="298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 </a:t>
            </a:r>
            <a:r>
              <a:rPr lang="ko-KR" altLang="en-US" dirty="0"/>
              <a:t>보드 전원 인가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A4C2EF-5103-426B-8DE1-52AEB3F48830}"/>
              </a:ext>
            </a:extLst>
          </p:cNvPr>
          <p:cNvSpPr txBox="1"/>
          <p:nvPr/>
        </p:nvSpPr>
        <p:spPr>
          <a:xfrm>
            <a:off x="3640370" y="3112868"/>
            <a:ext cx="298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시리얼 </a:t>
            </a:r>
            <a:r>
              <a:rPr lang="ko-KR" altLang="en-US"/>
              <a:t>통신 </a:t>
            </a:r>
            <a:r>
              <a:rPr lang="en-US" altLang="ko-KR" dirty="0"/>
              <a:t>USB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BF1D47-27CA-4134-8B2F-66BC73F26E39}"/>
              </a:ext>
            </a:extLst>
          </p:cNvPr>
          <p:cNvSpPr txBox="1"/>
          <p:nvPr/>
        </p:nvSpPr>
        <p:spPr>
          <a:xfrm>
            <a:off x="7625285" y="3059668"/>
            <a:ext cx="298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시리얼 포트 번호 확인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CAAB0E-CF16-44A9-8D2E-4E7936FE6733}"/>
              </a:ext>
            </a:extLst>
          </p:cNvPr>
          <p:cNvSpPr txBox="1"/>
          <p:nvPr/>
        </p:nvSpPr>
        <p:spPr>
          <a:xfrm>
            <a:off x="7557930" y="5765047"/>
            <a:ext cx="39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시리얼 포트 번호 입력 후 연결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67F4AD-7306-452E-AC54-43256D6FBF0E}"/>
              </a:ext>
            </a:extLst>
          </p:cNvPr>
          <p:cNvSpPr txBox="1"/>
          <p:nvPr/>
        </p:nvSpPr>
        <p:spPr>
          <a:xfrm>
            <a:off x="1311058" y="5668433"/>
            <a:ext cx="39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 출력</a:t>
            </a:r>
            <a:endParaRPr lang="en-US" altLang="ko-KR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0FF8F8D-67A8-46D8-B90C-74D69ABEDF32}"/>
              </a:ext>
            </a:extLst>
          </p:cNvPr>
          <p:cNvSpPr/>
          <p:nvPr/>
        </p:nvSpPr>
        <p:spPr>
          <a:xfrm>
            <a:off x="3399612" y="1459041"/>
            <a:ext cx="427567" cy="1054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991A3D9-9F2E-47B0-B9DA-0A4D55B5408A}"/>
              </a:ext>
            </a:extLst>
          </p:cNvPr>
          <p:cNvSpPr/>
          <p:nvPr/>
        </p:nvSpPr>
        <p:spPr>
          <a:xfrm>
            <a:off x="6701107" y="1485899"/>
            <a:ext cx="427567" cy="1054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3EF1164-876F-4161-ABC6-37F4D006947E}"/>
              </a:ext>
            </a:extLst>
          </p:cNvPr>
          <p:cNvSpPr/>
          <p:nvPr/>
        </p:nvSpPr>
        <p:spPr>
          <a:xfrm rot="5400000">
            <a:off x="9334230" y="3416365"/>
            <a:ext cx="427567" cy="1054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0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C1AC2-2AC4-48AB-8EBC-65A892E29AB3}"/>
              </a:ext>
            </a:extLst>
          </p:cNvPr>
          <p:cNvSpPr txBox="1"/>
          <p:nvPr/>
        </p:nvSpPr>
        <p:spPr>
          <a:xfrm>
            <a:off x="4469593" y="2942699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ADS1292 </a:t>
            </a:r>
            <a:r>
              <a:rPr lang="ko-KR" altLang="en-US" sz="3200" dirty="0"/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181886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BED66F-B8FB-4941-BF7A-0088711A7F37}"/>
              </a:ext>
            </a:extLst>
          </p:cNvPr>
          <p:cNvSpPr txBox="1"/>
          <p:nvPr/>
        </p:nvSpPr>
        <p:spPr>
          <a:xfrm>
            <a:off x="270076" y="142754"/>
            <a:ext cx="5533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ADS1292 </a:t>
            </a:r>
            <a:r>
              <a:rPr lang="ko-KR" altLang="en-US" sz="3200" dirty="0"/>
              <a:t>사용</a:t>
            </a:r>
            <a:r>
              <a:rPr lang="en-US" altLang="ko-KR" sz="3200" dirty="0"/>
              <a:t>(STM32F </a:t>
            </a:r>
            <a:r>
              <a:rPr lang="ko-KR" altLang="en-US" sz="3200" dirty="0"/>
              <a:t>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C1BD4A-0C61-42E2-B9F4-8ED5EB450C25}"/>
              </a:ext>
            </a:extLst>
          </p:cNvPr>
          <p:cNvSpPr/>
          <p:nvPr/>
        </p:nvSpPr>
        <p:spPr>
          <a:xfrm>
            <a:off x="2255518" y="886265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System 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2B7B1B-A1D7-4519-960A-C7FF9E325B00}"/>
              </a:ext>
            </a:extLst>
          </p:cNvPr>
          <p:cNvSpPr/>
          <p:nvPr/>
        </p:nvSpPr>
        <p:spPr>
          <a:xfrm>
            <a:off x="2255518" y="1856934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GPIO Setting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45EBDF-4C1A-4CBB-86C3-351B12FD7A28}"/>
              </a:ext>
            </a:extLst>
          </p:cNvPr>
          <p:cNvSpPr/>
          <p:nvPr/>
        </p:nvSpPr>
        <p:spPr>
          <a:xfrm>
            <a:off x="2255518" y="2827603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SPI Setting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E0038A-5D10-4629-A47F-D3FB503EDF7A}"/>
              </a:ext>
            </a:extLst>
          </p:cNvPr>
          <p:cNvSpPr/>
          <p:nvPr/>
        </p:nvSpPr>
        <p:spPr>
          <a:xfrm>
            <a:off x="2255518" y="3798272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REG Setting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64B26-1E02-461C-922E-7CDFB881CC35}"/>
              </a:ext>
            </a:extLst>
          </p:cNvPr>
          <p:cNvSpPr/>
          <p:nvPr/>
        </p:nvSpPr>
        <p:spPr>
          <a:xfrm>
            <a:off x="2255518" y="4768941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Start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9D7796-178C-4960-829F-D76466E3BC32}"/>
              </a:ext>
            </a:extLst>
          </p:cNvPr>
          <p:cNvSpPr/>
          <p:nvPr/>
        </p:nvSpPr>
        <p:spPr>
          <a:xfrm>
            <a:off x="2255518" y="5739612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Read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84A5A2-D6B3-4080-A40B-88B5E4EB2A79}"/>
              </a:ext>
            </a:extLst>
          </p:cNvPr>
          <p:cNvSpPr/>
          <p:nvPr/>
        </p:nvSpPr>
        <p:spPr>
          <a:xfrm>
            <a:off x="5803963" y="1856933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Conversion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0A1919-EE54-442E-A78D-0D5D06223589}"/>
              </a:ext>
            </a:extLst>
          </p:cNvPr>
          <p:cNvSpPr/>
          <p:nvPr/>
        </p:nvSpPr>
        <p:spPr>
          <a:xfrm>
            <a:off x="5803963" y="2841664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Notch Filter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EEB022-804D-4ACD-B118-EC56911DBE4E}"/>
              </a:ext>
            </a:extLst>
          </p:cNvPr>
          <p:cNvSpPr/>
          <p:nvPr/>
        </p:nvSpPr>
        <p:spPr>
          <a:xfrm>
            <a:off x="5803963" y="3798272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Low Pass Filter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E1D3BC-02D0-45ED-A021-039C78ED2105}"/>
              </a:ext>
            </a:extLst>
          </p:cNvPr>
          <p:cNvSpPr/>
          <p:nvPr/>
        </p:nvSpPr>
        <p:spPr>
          <a:xfrm>
            <a:off x="5803963" y="4768941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High Pass Filter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2019E6-46B9-425E-83DE-C35647F11725}"/>
              </a:ext>
            </a:extLst>
          </p:cNvPr>
          <p:cNvSpPr/>
          <p:nvPr/>
        </p:nvSpPr>
        <p:spPr>
          <a:xfrm>
            <a:off x="5803963" y="5739610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Send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993AFC1-6C36-4A44-B690-7BC2B6D09AC5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3751383" y="1463040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717F6A6-8689-41C0-AFD6-ABD515ECF32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751383" y="2433709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AAC7F2-F57D-4E78-814B-C5D0D05DBB2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751383" y="3404378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A47CCFD-0320-4C86-A037-8B9A5A45B5F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751383" y="4375047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CEA41D-5E8E-48E8-B353-72F03B85B9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3751383" y="5345716"/>
            <a:ext cx="0" cy="393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C0C6BE0-73DE-4239-A26B-AB99725BFD7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7299828" y="2433708"/>
            <a:ext cx="0" cy="4079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343D1B9-D173-479E-B397-71555C9A4718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7299828" y="3418439"/>
            <a:ext cx="0" cy="379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78B13C-2EA9-4885-9872-A6D9245BB2DC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7299828" y="4375047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2B5490E-2D65-4F8F-9681-5DBB1EC8EB4C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7299828" y="5345716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24C33F7-9950-499A-BA34-25151982874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5247247" y="2145321"/>
            <a:ext cx="556716" cy="388267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3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BED66F-B8FB-4941-BF7A-0088711A7F37}"/>
              </a:ext>
            </a:extLst>
          </p:cNvPr>
          <p:cNvSpPr txBox="1"/>
          <p:nvPr/>
        </p:nvSpPr>
        <p:spPr>
          <a:xfrm>
            <a:off x="270076" y="142754"/>
            <a:ext cx="799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ADS1292 GPIO/SPI Setting (STM32F </a:t>
            </a:r>
            <a:r>
              <a:rPr lang="ko-KR" altLang="en-US" sz="3200" dirty="0"/>
              <a:t>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972F24-4BAA-42D1-83A1-FDE68133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6" y="1184030"/>
            <a:ext cx="4977418" cy="4134730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78AA63-2E1D-4381-BD40-97B797242D19}"/>
              </a:ext>
            </a:extLst>
          </p:cNvPr>
          <p:cNvSpPr/>
          <p:nvPr/>
        </p:nvSpPr>
        <p:spPr>
          <a:xfrm>
            <a:off x="270076" y="1823477"/>
            <a:ext cx="2437564" cy="1361683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42653-B7D1-4914-8E24-9ED5BDD37010}"/>
              </a:ext>
            </a:extLst>
          </p:cNvPr>
          <p:cNvSpPr txBox="1"/>
          <p:nvPr/>
        </p:nvSpPr>
        <p:spPr>
          <a:xfrm>
            <a:off x="5450840" y="2062480"/>
            <a:ext cx="6649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MCU </a:t>
            </a:r>
            <a:r>
              <a:rPr lang="ko-KR" altLang="en-US" dirty="0"/>
              <a:t>기준 셋팅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GPIO Setting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Reset pin : Out mode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Start pin  : Out mode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SPI CSN pin : Out mode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DRDY pin : Input mode set(Interrupt Set)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Interrupt Disable</a:t>
            </a:r>
          </a:p>
          <a:p>
            <a:pPr lvl="1"/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SPI Setting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SPI Master mode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Data Size : 8bit</a:t>
            </a:r>
          </a:p>
        </p:txBody>
      </p:sp>
    </p:spTree>
    <p:extLst>
      <p:ext uri="{BB962C8B-B14F-4D97-AF65-F5344CB8AC3E}">
        <p14:creationId xmlns:p14="http://schemas.microsoft.com/office/powerpoint/2010/main" val="7898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BED66F-B8FB-4941-BF7A-0088711A7F37}"/>
              </a:ext>
            </a:extLst>
          </p:cNvPr>
          <p:cNvSpPr txBox="1"/>
          <p:nvPr/>
        </p:nvSpPr>
        <p:spPr>
          <a:xfrm>
            <a:off x="270076" y="142754"/>
            <a:ext cx="4961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ADS1292 Register Setting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972F24-4BAA-42D1-83A1-FDE68133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8" y="1633830"/>
            <a:ext cx="3407155" cy="2830317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78AA63-2E1D-4381-BD40-97B797242D19}"/>
              </a:ext>
            </a:extLst>
          </p:cNvPr>
          <p:cNvSpPr/>
          <p:nvPr/>
        </p:nvSpPr>
        <p:spPr>
          <a:xfrm>
            <a:off x="35613" y="3108202"/>
            <a:ext cx="1675955" cy="389963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2D3384-3F36-4B17-92ED-186C9A5F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896" y="1419680"/>
            <a:ext cx="8411019" cy="397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3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BED66F-B8FB-4941-BF7A-0088711A7F37}"/>
              </a:ext>
            </a:extLst>
          </p:cNvPr>
          <p:cNvSpPr txBox="1"/>
          <p:nvPr/>
        </p:nvSpPr>
        <p:spPr>
          <a:xfrm>
            <a:off x="270076" y="142754"/>
            <a:ext cx="316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ADS1292 START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972F24-4BAA-42D1-83A1-FDE68133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0" y="1633830"/>
            <a:ext cx="3407155" cy="2830317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78AA63-2E1D-4381-BD40-97B797242D19}"/>
              </a:ext>
            </a:extLst>
          </p:cNvPr>
          <p:cNvSpPr/>
          <p:nvPr/>
        </p:nvSpPr>
        <p:spPr>
          <a:xfrm>
            <a:off x="35613" y="3609943"/>
            <a:ext cx="1675955" cy="389963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5252448-840D-4DBC-8CA7-945E7198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74" y="904507"/>
            <a:ext cx="2452366" cy="5177758"/>
          </a:xfrm>
          <a:prstGeom prst="rect">
            <a:avLst/>
          </a:prstGeom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13FBCD8-9EEB-40C8-93F0-F0AA0EA59D0D}"/>
              </a:ext>
            </a:extLst>
          </p:cNvPr>
          <p:cNvCxnSpPr>
            <a:cxnSpLocks/>
            <a:stCxn id="55" idx="3"/>
            <a:endCxn id="37" idx="1"/>
          </p:cNvCxnSpPr>
          <p:nvPr/>
        </p:nvCxnSpPr>
        <p:spPr>
          <a:xfrm flipV="1">
            <a:off x="1711568" y="3493386"/>
            <a:ext cx="4919106" cy="311539"/>
          </a:xfrm>
          <a:prstGeom prst="bentConnector3">
            <a:avLst/>
          </a:prstGeom>
          <a:ln w="57150">
            <a:solidFill>
              <a:srgbClr val="FE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6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BED66F-B8FB-4941-BF7A-0088711A7F37}"/>
              </a:ext>
            </a:extLst>
          </p:cNvPr>
          <p:cNvSpPr txBox="1"/>
          <p:nvPr/>
        </p:nvSpPr>
        <p:spPr>
          <a:xfrm>
            <a:off x="270076" y="142754"/>
            <a:ext cx="394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ADS1292 Data Read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972F24-4BAA-42D1-83A1-FDE68133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0" y="1633830"/>
            <a:ext cx="3407155" cy="2830317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78AA63-2E1D-4381-BD40-97B797242D19}"/>
              </a:ext>
            </a:extLst>
          </p:cNvPr>
          <p:cNvSpPr/>
          <p:nvPr/>
        </p:nvSpPr>
        <p:spPr>
          <a:xfrm>
            <a:off x="26236" y="4102318"/>
            <a:ext cx="1675955" cy="389963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F5063-B05A-48CD-8CCF-A875B15EE338}"/>
              </a:ext>
            </a:extLst>
          </p:cNvPr>
          <p:cNvSpPr txBox="1"/>
          <p:nvPr/>
        </p:nvSpPr>
        <p:spPr>
          <a:xfrm>
            <a:off x="4042615" y="775103"/>
            <a:ext cx="7636804" cy="2031325"/>
          </a:xfrm>
          <a:prstGeom prst="rect">
            <a:avLst/>
          </a:prstGeom>
          <a:noFill/>
          <a:ln>
            <a:solidFill>
              <a:srgbClr val="FE5C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DRDY</a:t>
            </a:r>
            <a:r>
              <a:rPr lang="ko-KR" altLang="en-US" dirty="0"/>
              <a:t>의 인터럽트 발생시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SPI CMD SEND(0x10)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Data Read(</a:t>
            </a:r>
            <a:r>
              <a:rPr lang="ko-KR" altLang="en-US" dirty="0"/>
              <a:t>연속해서 </a:t>
            </a:r>
            <a:r>
              <a:rPr lang="en-US" altLang="ko-KR" dirty="0"/>
              <a:t>Byte read)</a:t>
            </a:r>
          </a:p>
          <a:p>
            <a:pPr lvl="1"/>
            <a:r>
              <a:rPr lang="en-US" altLang="ko-KR" dirty="0"/>
              <a:t>DATA = Status Register + 2-Chanel Data(72 bits) = 9bytes</a:t>
            </a:r>
          </a:p>
          <a:p>
            <a:pPr lvl="1"/>
            <a:r>
              <a:rPr lang="en-US" altLang="ko-KR" dirty="0"/>
              <a:t>ECG data = (Read data[6]&lt;&lt;16) | (Read data[7]&lt;&lt;8) | Read data[8]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B5132-0785-4920-8A18-46F16CE28031}"/>
              </a:ext>
            </a:extLst>
          </p:cNvPr>
          <p:cNvSpPr txBox="1"/>
          <p:nvPr/>
        </p:nvSpPr>
        <p:spPr>
          <a:xfrm>
            <a:off x="4330985" y="3583952"/>
            <a:ext cx="7636804" cy="3139321"/>
          </a:xfrm>
          <a:prstGeom prst="rect">
            <a:avLst/>
          </a:prstGeom>
          <a:noFill/>
          <a:ln>
            <a:solidFill>
              <a:srgbClr val="FE5C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Nothch</a:t>
            </a:r>
            <a:r>
              <a:rPr lang="en-US" altLang="ko-KR" dirty="0"/>
              <a:t> Filter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샘플링 </a:t>
            </a:r>
            <a:r>
              <a:rPr lang="en-US" altLang="ko-KR" dirty="0"/>
              <a:t>: 250Hz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주파수 </a:t>
            </a:r>
            <a:r>
              <a:rPr lang="en-US" altLang="ko-KR" dirty="0"/>
              <a:t>:  60Hz</a:t>
            </a:r>
          </a:p>
          <a:p>
            <a:endParaRPr lang="en-US" altLang="ko-KR" dirty="0"/>
          </a:p>
          <a:p>
            <a:r>
              <a:rPr lang="en-US" altLang="ko-KR" dirty="0"/>
              <a:t>Low Pass Filter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샘플링 </a:t>
            </a:r>
            <a:r>
              <a:rPr lang="en-US" altLang="ko-KR" dirty="0"/>
              <a:t>: 250Hz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주파수 </a:t>
            </a:r>
            <a:r>
              <a:rPr lang="en-US" altLang="ko-KR" dirty="0"/>
              <a:t>:  10Hz</a:t>
            </a:r>
          </a:p>
          <a:p>
            <a:endParaRPr lang="en-US" altLang="ko-KR" dirty="0"/>
          </a:p>
          <a:p>
            <a:r>
              <a:rPr lang="en-US" altLang="ko-KR" dirty="0"/>
              <a:t>High Pass Filter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샘플링 </a:t>
            </a:r>
            <a:r>
              <a:rPr lang="en-US" altLang="ko-KR" dirty="0"/>
              <a:t>: 250Hz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주파수 </a:t>
            </a:r>
            <a:r>
              <a:rPr lang="en-US" altLang="ko-KR" dirty="0"/>
              <a:t>:  5Hz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4BEC883-AFF4-4244-95A1-27084C588485}"/>
              </a:ext>
            </a:extLst>
          </p:cNvPr>
          <p:cNvSpPr/>
          <p:nvPr/>
        </p:nvSpPr>
        <p:spPr>
          <a:xfrm>
            <a:off x="1871464" y="2536114"/>
            <a:ext cx="1675955" cy="1529449"/>
          </a:xfrm>
          <a:prstGeom prst="roundRect">
            <a:avLst>
              <a:gd name="adj" fmla="val 705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8F0172E-2784-49C7-8B65-BBA12C3C6D66}"/>
              </a:ext>
            </a:extLst>
          </p:cNvPr>
          <p:cNvCxnSpPr>
            <a:cxnSpLocks/>
            <a:stCxn id="9" idx="3"/>
            <a:endCxn id="8" idx="0"/>
          </p:cNvCxnSpPr>
          <p:nvPr/>
        </p:nvCxnSpPr>
        <p:spPr>
          <a:xfrm>
            <a:off x="3547419" y="3300839"/>
            <a:ext cx="4601968" cy="283113"/>
          </a:xfrm>
          <a:prstGeom prst="bentConnector2">
            <a:avLst/>
          </a:prstGeom>
          <a:ln w="57150">
            <a:solidFill>
              <a:srgbClr val="FE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07D1170-2FC7-414D-AEFC-398F7964FB4C}"/>
              </a:ext>
            </a:extLst>
          </p:cNvPr>
          <p:cNvCxnSpPr>
            <a:cxnSpLocks/>
            <a:stCxn id="55" idx="0"/>
            <a:endCxn id="7" idx="1"/>
          </p:cNvCxnSpPr>
          <p:nvPr/>
        </p:nvCxnSpPr>
        <p:spPr>
          <a:xfrm rot="5400000" flipH="1" flipV="1">
            <a:off x="1297638" y="1357342"/>
            <a:ext cx="2311552" cy="3178401"/>
          </a:xfrm>
          <a:prstGeom prst="bentConnector2">
            <a:avLst/>
          </a:prstGeom>
          <a:ln w="57150">
            <a:solidFill>
              <a:srgbClr val="FE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2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C1AC2-2AC4-48AB-8EBC-65A892E29AB3}"/>
              </a:ext>
            </a:extLst>
          </p:cNvPr>
          <p:cNvSpPr txBox="1"/>
          <p:nvPr/>
        </p:nvSpPr>
        <p:spPr>
          <a:xfrm>
            <a:off x="4469593" y="2942699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ADS1292 </a:t>
            </a:r>
            <a:r>
              <a:rPr lang="ko-KR" altLang="en-US" sz="3200" dirty="0"/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341217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BED66F-B8FB-4941-BF7A-0088711A7F37}"/>
              </a:ext>
            </a:extLst>
          </p:cNvPr>
          <p:cNvSpPr txBox="1"/>
          <p:nvPr/>
        </p:nvSpPr>
        <p:spPr>
          <a:xfrm>
            <a:off x="270076" y="142754"/>
            <a:ext cx="5697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MPR121Q </a:t>
            </a:r>
            <a:r>
              <a:rPr lang="ko-KR" altLang="en-US" sz="3200" dirty="0"/>
              <a:t>사용</a:t>
            </a:r>
            <a:r>
              <a:rPr lang="en-US" altLang="ko-KR" sz="3200" dirty="0"/>
              <a:t>(STM32F </a:t>
            </a:r>
            <a:r>
              <a:rPr lang="ko-KR" altLang="en-US" sz="3200" dirty="0"/>
              <a:t>기준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C1BD4A-0C61-42E2-B9F4-8ED5EB450C25}"/>
              </a:ext>
            </a:extLst>
          </p:cNvPr>
          <p:cNvSpPr/>
          <p:nvPr/>
        </p:nvSpPr>
        <p:spPr>
          <a:xfrm>
            <a:off x="2255518" y="886265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System 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2B7B1B-A1D7-4519-960A-C7FF9E325B00}"/>
              </a:ext>
            </a:extLst>
          </p:cNvPr>
          <p:cNvSpPr/>
          <p:nvPr/>
        </p:nvSpPr>
        <p:spPr>
          <a:xfrm>
            <a:off x="2255518" y="1856934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GPIO Setting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45EBDF-4C1A-4CBB-86C3-351B12FD7A28}"/>
              </a:ext>
            </a:extLst>
          </p:cNvPr>
          <p:cNvSpPr/>
          <p:nvPr/>
        </p:nvSpPr>
        <p:spPr>
          <a:xfrm>
            <a:off x="2255518" y="2827603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I2C Setting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E0038A-5D10-4629-A47F-D3FB503EDF7A}"/>
              </a:ext>
            </a:extLst>
          </p:cNvPr>
          <p:cNvSpPr/>
          <p:nvPr/>
        </p:nvSpPr>
        <p:spPr>
          <a:xfrm>
            <a:off x="2255518" y="3798272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MPR ADDR PIN LOW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Delay(1ms)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64B26-1E02-461C-922E-7CDFB881CC35}"/>
              </a:ext>
            </a:extLst>
          </p:cNvPr>
          <p:cNvSpPr/>
          <p:nvPr/>
        </p:nvSpPr>
        <p:spPr>
          <a:xfrm>
            <a:off x="2255518" y="4768941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I2C send(0x80)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-Soft Reset-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9D7796-178C-4960-829F-D76466E3BC32}"/>
              </a:ext>
            </a:extLst>
          </p:cNvPr>
          <p:cNvSpPr/>
          <p:nvPr/>
        </p:nvSpPr>
        <p:spPr>
          <a:xfrm>
            <a:off x="2255518" y="5739612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REG Setting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84A5A2-D6B3-4080-A40B-88B5E4EB2A79}"/>
              </a:ext>
            </a:extLst>
          </p:cNvPr>
          <p:cNvSpPr/>
          <p:nvPr/>
        </p:nvSpPr>
        <p:spPr>
          <a:xfrm>
            <a:off x="5803963" y="1856933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Initial Data 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0A1919-EE54-442E-A78D-0D5D06223589}"/>
              </a:ext>
            </a:extLst>
          </p:cNvPr>
          <p:cNvSpPr/>
          <p:nvPr/>
        </p:nvSpPr>
        <p:spPr>
          <a:xfrm>
            <a:off x="5803963" y="2841664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Initial  Data Average(30ea)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EEB022-804D-4ACD-B118-EC56911DBE4E}"/>
              </a:ext>
            </a:extLst>
          </p:cNvPr>
          <p:cNvSpPr/>
          <p:nvPr/>
        </p:nvSpPr>
        <p:spPr>
          <a:xfrm>
            <a:off x="5803963" y="3798272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E1D3BC-02D0-45ED-A021-039C78ED2105}"/>
              </a:ext>
            </a:extLst>
          </p:cNvPr>
          <p:cNvSpPr/>
          <p:nvPr/>
        </p:nvSpPr>
        <p:spPr>
          <a:xfrm>
            <a:off x="5803963" y="4768941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Conversion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2019E6-46B9-425E-83DE-C35647F11725}"/>
              </a:ext>
            </a:extLst>
          </p:cNvPr>
          <p:cNvSpPr/>
          <p:nvPr/>
        </p:nvSpPr>
        <p:spPr>
          <a:xfrm>
            <a:off x="5803963" y="5739610"/>
            <a:ext cx="2991729" cy="57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Send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993AFC1-6C36-4A44-B690-7BC2B6D09AC5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3751383" y="1463040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717F6A6-8689-41C0-AFD6-ABD515ECF32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751383" y="2433709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AAC7F2-F57D-4E78-814B-C5D0D05DBB2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751383" y="3404378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A47CCFD-0320-4C86-A037-8B9A5A45B5F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751383" y="4375047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CEA41D-5E8E-48E8-B353-72F03B85B9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3751383" y="5345716"/>
            <a:ext cx="0" cy="393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C0C6BE0-73DE-4239-A26B-AB99725BFD7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7299828" y="2433708"/>
            <a:ext cx="0" cy="4079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343D1B9-D173-479E-B397-71555C9A4718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7299828" y="3418439"/>
            <a:ext cx="0" cy="379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78B13C-2EA9-4885-9872-A6D9245BB2DC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7299828" y="4375047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2B5490E-2D65-4F8F-9681-5DBB1EC8EB4C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7299828" y="5345716"/>
            <a:ext cx="0" cy="39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24C33F7-9950-499A-BA34-25151982874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5247247" y="2145321"/>
            <a:ext cx="556716" cy="388267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8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589</Words>
  <Application>Microsoft Office PowerPoint</Application>
  <PresentationFormat>와이드스크린</PresentationFormat>
  <Paragraphs>263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Lato Black</vt:lpstr>
      <vt:lpstr>Lato Light</vt:lpstr>
      <vt:lpstr>Lato Medium</vt:lpstr>
      <vt:lpstr>Lato Thin</vt:lpstr>
      <vt:lpstr>NanumBarunGothic</vt:lpstr>
      <vt:lpstr>NanumBarunGothic Light</vt:lpstr>
      <vt:lpstr>맑은 고딕</vt:lpstr>
      <vt:lpstr>Arial</vt:lpstr>
      <vt:lpstr>Office 테마</vt:lpstr>
      <vt:lpstr>HVI 센서 사용방법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siwith</dc:creator>
  <cp:lastModifiedBy>김 건학</cp:lastModifiedBy>
  <cp:revision>180</cp:revision>
  <cp:lastPrinted>2018-01-15T03:11:43Z</cp:lastPrinted>
  <dcterms:created xsi:type="dcterms:W3CDTF">2017-12-09T08:55:04Z</dcterms:created>
  <dcterms:modified xsi:type="dcterms:W3CDTF">2020-01-03T06:34:21Z</dcterms:modified>
</cp:coreProperties>
</file>